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327" r:id="rId3"/>
    <p:sldId id="328" r:id="rId4"/>
    <p:sldId id="400" r:id="rId5"/>
    <p:sldId id="434" r:id="rId6"/>
    <p:sldId id="421" r:id="rId7"/>
    <p:sldId id="461" r:id="rId8"/>
    <p:sldId id="462" r:id="rId9"/>
    <p:sldId id="463" r:id="rId10"/>
    <p:sldId id="435" r:id="rId11"/>
    <p:sldId id="437" r:id="rId12"/>
    <p:sldId id="441" r:id="rId13"/>
    <p:sldId id="438" r:id="rId14"/>
    <p:sldId id="442" r:id="rId15"/>
    <p:sldId id="443" r:id="rId16"/>
    <p:sldId id="444" r:id="rId17"/>
    <p:sldId id="445" r:id="rId18"/>
    <p:sldId id="460" r:id="rId19"/>
    <p:sldId id="446" r:id="rId20"/>
    <p:sldId id="447" r:id="rId21"/>
    <p:sldId id="448" r:id="rId22"/>
    <p:sldId id="449" r:id="rId23"/>
    <p:sldId id="450" r:id="rId24"/>
    <p:sldId id="451" r:id="rId25"/>
    <p:sldId id="464" r:id="rId26"/>
    <p:sldId id="274" r:id="rId27"/>
    <p:sldId id="298" r:id="rId28"/>
    <p:sldId id="29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33CC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22" autoAdjust="0"/>
  </p:normalViewPr>
  <p:slideViewPr>
    <p:cSldViewPr>
      <p:cViewPr varScale="1">
        <p:scale>
          <a:sx n="63" d="100"/>
          <a:sy n="63" d="100"/>
        </p:scale>
        <p:origin x="776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66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00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4290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Tokens are physical objects you possess</a:t>
            </a:r>
          </a:p>
          <a:p>
            <a:pPr lvl="1"/>
            <a:r>
              <a:rPr lang="en-US" dirty="0"/>
              <a:t>Keys</a:t>
            </a:r>
          </a:p>
          <a:p>
            <a:pPr lvl="1"/>
            <a:r>
              <a:rPr lang="en-US" dirty="0"/>
              <a:t>Badges</a:t>
            </a:r>
          </a:p>
          <a:p>
            <a:pPr lvl="1"/>
            <a:r>
              <a:rPr lang="en-US" dirty="0"/>
              <a:t>Cell phones</a:t>
            </a:r>
          </a:p>
          <a:p>
            <a:pPr lvl="1"/>
            <a:r>
              <a:rPr lang="en-US" dirty="0"/>
              <a:t>RFIDs</a:t>
            </a:r>
          </a:p>
          <a:p>
            <a:r>
              <a:rPr lang="en-US" b="1" dirty="0"/>
              <a:t>Passive tokens</a:t>
            </a:r>
            <a:r>
              <a:rPr lang="en-US" dirty="0"/>
              <a:t> take no action and do not change</a:t>
            </a:r>
          </a:p>
          <a:p>
            <a:pPr lvl="1"/>
            <a:r>
              <a:rPr lang="en-US" dirty="0"/>
              <a:t>Example: photo ID</a:t>
            </a:r>
          </a:p>
          <a:p>
            <a:r>
              <a:rPr lang="en-US" b="1" dirty="0"/>
              <a:t>Active tokens</a:t>
            </a:r>
            <a:r>
              <a:rPr lang="en-US" dirty="0"/>
              <a:t> change or interact with surroundings</a:t>
            </a:r>
          </a:p>
          <a:p>
            <a:pPr lvl="1"/>
            <a:r>
              <a:rPr lang="en-US" dirty="0"/>
              <a:t>Examples: RFID or magnetic card </a:t>
            </a:r>
          </a:p>
        </p:txBody>
      </p:sp>
    </p:spTree>
    <p:extLst>
      <p:ext uri="{BB962C8B-B14F-4D97-AF65-F5344CB8AC3E}">
        <p14:creationId xmlns:p14="http://schemas.microsoft.com/office/powerpoint/2010/main" val="314635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and dynamic tokens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value of a </a:t>
            </a:r>
            <a:r>
              <a:rPr lang="en-US" b="1" dirty="0"/>
              <a:t>static token</a:t>
            </a:r>
            <a:r>
              <a:rPr lang="en-US" dirty="0"/>
              <a:t> does not change</a:t>
            </a:r>
          </a:p>
          <a:p>
            <a:pPr lvl="1"/>
            <a:r>
              <a:rPr lang="en-US" dirty="0"/>
              <a:t>Examples: Keys, passports, RFIDS</a:t>
            </a:r>
          </a:p>
          <a:p>
            <a:pPr lvl="1"/>
            <a:r>
              <a:rPr lang="en-US" dirty="0"/>
              <a:t>Static tokens are better for onsite authentication and may be easy to forge for remote authentication</a:t>
            </a:r>
          </a:p>
          <a:p>
            <a:r>
              <a:rPr lang="en-US" b="1" dirty="0"/>
              <a:t>Dynamic tokens</a:t>
            </a:r>
            <a:r>
              <a:rPr lang="en-US" dirty="0"/>
              <a:t> have values that change</a:t>
            </a:r>
          </a:p>
          <a:p>
            <a:pPr lvl="1"/>
            <a:r>
              <a:rPr lang="en-US" dirty="0"/>
              <a:t>Examples: </a:t>
            </a:r>
            <a:r>
              <a:rPr lang="en-US"/>
              <a:t>RSA SecurID</a:t>
            </a:r>
            <a:r>
              <a:rPr lang="en-US" dirty="0"/>
              <a:t>, Battle.net Authenticator</a:t>
            </a:r>
          </a:p>
          <a:p>
            <a:pPr lvl="1"/>
            <a:r>
              <a:rPr lang="en-US" dirty="0"/>
              <a:t>Every 60 seconds, it displays a different code</a:t>
            </a:r>
          </a:p>
        </p:txBody>
      </p:sp>
    </p:spTree>
    <p:extLst>
      <p:ext uri="{BB962C8B-B14F-4D97-AF65-F5344CB8AC3E}">
        <p14:creationId xmlns:p14="http://schemas.microsoft.com/office/powerpoint/2010/main" val="9781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Multifactor authentication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More than one form of authentication may provide increased security</a:t>
            </a:r>
          </a:p>
          <a:p>
            <a:pPr lvl="1"/>
            <a:r>
              <a:rPr lang="en-US" dirty="0"/>
              <a:t>You may need to sign on with your password and with a code generated by an RSA </a:t>
            </a:r>
            <a:r>
              <a:rPr lang="en-US" dirty="0" err="1"/>
              <a:t>SecurID</a:t>
            </a:r>
            <a:endParaRPr lang="en-US" dirty="0"/>
          </a:p>
          <a:p>
            <a:pPr lvl="1"/>
            <a:r>
              <a:rPr lang="en-US" dirty="0"/>
              <a:t>They often need two forms of ID when you're getting a driver's license</a:t>
            </a:r>
          </a:p>
          <a:p>
            <a:r>
              <a:rPr lang="en-US" dirty="0"/>
              <a:t>Two-factor authentication is now common for many platforms</a:t>
            </a:r>
          </a:p>
          <a:p>
            <a:pPr lvl="1"/>
            <a:r>
              <a:rPr lang="en-US" dirty="0"/>
              <a:t>Often they only ask for the second form of authentication if the computer has not logged on before</a:t>
            </a:r>
          </a:p>
          <a:p>
            <a:r>
              <a:rPr lang="en-US" dirty="0"/>
              <a:t>Multifactor authentication is probably more secure, but it adds complexity and possibly annoyance</a:t>
            </a:r>
          </a:p>
        </p:txBody>
      </p:sp>
    </p:spTree>
    <p:extLst>
      <p:ext uri="{BB962C8B-B14F-4D97-AF65-F5344CB8AC3E}">
        <p14:creationId xmlns:p14="http://schemas.microsoft.com/office/powerpoint/2010/main" val="155451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Federated identity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It's annoying to sign on to lots of different services with lots of different authentication mechanisms</a:t>
            </a:r>
          </a:p>
          <a:p>
            <a:r>
              <a:rPr lang="en-US" b="1" dirty="0"/>
              <a:t>Federated identity management</a:t>
            </a:r>
            <a:r>
              <a:rPr lang="en-US" dirty="0"/>
              <a:t> schemes connect a variety of different services with one authentication method</a:t>
            </a:r>
          </a:p>
          <a:p>
            <a:pPr lvl="1"/>
            <a:r>
              <a:rPr lang="en-US" dirty="0"/>
              <a:t>Example: free access to journals because you're logged onto Otterbein computers</a:t>
            </a:r>
          </a:p>
          <a:p>
            <a:r>
              <a:rPr lang="en-US" b="1" dirty="0"/>
              <a:t>Single sign-on</a:t>
            </a:r>
            <a:r>
              <a:rPr lang="en-US" dirty="0"/>
              <a:t> is similar, allowing you to log in once, with services sharing authentication information</a:t>
            </a:r>
          </a:p>
          <a:p>
            <a:pPr lvl="1"/>
            <a:r>
              <a:rPr lang="en-US" dirty="0"/>
              <a:t>Examples: logging onto Meetup.com with Facebook or Google credentials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44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Control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70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control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Subjects</a:t>
            </a:r>
            <a:r>
              <a:rPr lang="en-US" dirty="0"/>
              <a:t> are human users or programs that are executing on their behalf</a:t>
            </a:r>
          </a:p>
          <a:p>
            <a:r>
              <a:rPr lang="en-US" b="1" dirty="0"/>
              <a:t>Objects</a:t>
            </a:r>
            <a:r>
              <a:rPr lang="en-US" dirty="0"/>
              <a:t> are things that actions can be performed on</a:t>
            </a:r>
          </a:p>
          <a:p>
            <a:pPr lvl="1"/>
            <a:r>
              <a:rPr lang="en-US" dirty="0"/>
              <a:t>Files</a:t>
            </a:r>
          </a:p>
          <a:p>
            <a:pPr lvl="1"/>
            <a:r>
              <a:rPr lang="en-US" dirty="0"/>
              <a:t>Database fields</a:t>
            </a:r>
          </a:p>
          <a:p>
            <a:pPr lvl="1"/>
            <a:r>
              <a:rPr lang="en-US" dirty="0"/>
              <a:t>Directories</a:t>
            </a:r>
          </a:p>
          <a:p>
            <a:pPr lvl="1"/>
            <a:r>
              <a:rPr lang="en-US" dirty="0"/>
              <a:t>Hardware devices</a:t>
            </a:r>
          </a:p>
          <a:p>
            <a:r>
              <a:rPr lang="en-US" b="1" dirty="0"/>
              <a:t>Access modes</a:t>
            </a:r>
            <a:r>
              <a:rPr lang="en-US" dirty="0"/>
              <a:t> are the different ways that access can be done: read, write, modify, delete, etc.</a:t>
            </a:r>
          </a:p>
          <a:p>
            <a:r>
              <a:rPr lang="en-US" b="1" dirty="0"/>
              <a:t>Access control</a:t>
            </a:r>
            <a:r>
              <a:rPr lang="en-US" dirty="0"/>
              <a:t> is the process of managing the access modes that subjects can have on objects</a:t>
            </a:r>
          </a:p>
        </p:txBody>
      </p:sp>
    </p:spTree>
    <p:extLst>
      <p:ext uri="{BB962C8B-B14F-4D97-AF65-F5344CB8AC3E}">
        <p14:creationId xmlns:p14="http://schemas.microsoft.com/office/powerpoint/2010/main" val="414169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control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every access</a:t>
            </a:r>
          </a:p>
          <a:p>
            <a:pPr lvl="1"/>
            <a:r>
              <a:rPr lang="en-US" dirty="0"/>
              <a:t>The user may no longer have rights to a resource</a:t>
            </a:r>
          </a:p>
          <a:p>
            <a:pPr lvl="1"/>
            <a:r>
              <a:rPr lang="en-US" dirty="0"/>
              <a:t>The user may have gained rights</a:t>
            </a:r>
          </a:p>
          <a:p>
            <a:r>
              <a:rPr lang="en-US" dirty="0"/>
              <a:t>Enforce least privilege</a:t>
            </a:r>
          </a:p>
          <a:p>
            <a:pPr lvl="1"/>
            <a:r>
              <a:rPr lang="en-US" b="1" dirty="0"/>
              <a:t>Least privilege</a:t>
            </a:r>
            <a:r>
              <a:rPr lang="en-US" dirty="0"/>
              <a:t> means you get the bare minimum to get your job done</a:t>
            </a:r>
          </a:p>
          <a:p>
            <a:r>
              <a:rPr lang="en-US" dirty="0"/>
              <a:t>Verify acceptable usage</a:t>
            </a:r>
          </a:p>
          <a:p>
            <a:pPr lvl="1"/>
            <a:r>
              <a:rPr lang="en-US" dirty="0"/>
              <a:t>Access to an object is not enough:  Some actions might be legal and others illegal</a:t>
            </a:r>
          </a:p>
        </p:txBody>
      </p:sp>
    </p:spTree>
    <p:extLst>
      <p:ext uri="{BB962C8B-B14F-4D97-AF65-F5344CB8AC3E}">
        <p14:creationId xmlns:p14="http://schemas.microsoft.com/office/powerpoint/2010/main" val="306632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control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Many issues come up with access control</a:t>
            </a:r>
          </a:p>
          <a:p>
            <a:r>
              <a:rPr lang="en-US" dirty="0"/>
              <a:t>Do the correct people have the correct rights?  Have statuses changed?</a:t>
            </a:r>
          </a:p>
          <a:p>
            <a:r>
              <a:rPr lang="en-US" b="1" dirty="0"/>
              <a:t>Granularity</a:t>
            </a:r>
            <a:r>
              <a:rPr lang="en-US" dirty="0"/>
              <a:t> is the how specifically you can control rights</a:t>
            </a:r>
          </a:p>
          <a:p>
            <a:pPr lvl="1"/>
            <a:r>
              <a:rPr lang="en-US" dirty="0"/>
              <a:t>Maybe you can only give complete rights to an object, not read-only rights</a:t>
            </a:r>
          </a:p>
          <a:p>
            <a:r>
              <a:rPr lang="en-US" dirty="0"/>
              <a:t>An audit log tracks who performed what kinds of accesses</a:t>
            </a:r>
          </a:p>
          <a:p>
            <a:r>
              <a:rPr lang="en-US" dirty="0"/>
              <a:t>Limited privilege tries to keep accesses from doing big damage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/>
              <a:t> in Linux</a:t>
            </a:r>
          </a:p>
        </p:txBody>
      </p:sp>
    </p:spTree>
    <p:extLst>
      <p:ext uri="{BB962C8B-B14F-4D97-AF65-F5344CB8AC3E}">
        <p14:creationId xmlns:p14="http://schemas.microsoft.com/office/powerpoint/2010/main" val="317660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sudo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4008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It is possible to temporarily use another user’s permissions in Unix using the command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sudo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Users can be given special access to files or commands they normally could not access</a:t>
            </a:r>
          </a:p>
          <a:p>
            <a:r>
              <a:rPr lang="en-US" dirty="0"/>
              <a:t>An administrator can run at a normal privilege level and only occasionally run commands using higher privileges</a:t>
            </a:r>
          </a:p>
          <a:p>
            <a:r>
              <a:rPr lang="en-US" dirty="0"/>
              <a:t>This strategy prevents the whole system from being corrupted if the administrator gets a virus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5800" y="2144895"/>
            <a:ext cx="4679038" cy="388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3772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based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Create a directory that lists all the objects a given user can access and their associated rights:</a:t>
            </a:r>
          </a:p>
          <a:p>
            <a:pPr lvl="1"/>
            <a:r>
              <a:rPr lang="en-US" dirty="0"/>
              <a:t>Examples: read, write, execute, own</a:t>
            </a:r>
          </a:p>
          <a:p>
            <a:r>
              <a:rPr lang="en-US" dirty="0"/>
              <a:t>The own right gives the user the ability to grant others rights to that object</a:t>
            </a:r>
          </a:p>
          <a:p>
            <a:r>
              <a:rPr lang="en-US" dirty="0"/>
              <a:t>Problems:</a:t>
            </a:r>
          </a:p>
          <a:p>
            <a:pPr lvl="1"/>
            <a:r>
              <a:rPr lang="en-US" dirty="0"/>
              <a:t>Directories can become large</a:t>
            </a:r>
          </a:p>
          <a:p>
            <a:pPr lvl="1"/>
            <a:r>
              <a:rPr lang="en-US" dirty="0"/>
              <a:t>How is access revoked?</a:t>
            </a:r>
          </a:p>
          <a:p>
            <a:pPr lvl="1"/>
            <a:r>
              <a:rPr lang="en-US" dirty="0"/>
              <a:t>What if two files in different locations in the system have the same name?</a:t>
            </a:r>
          </a:p>
        </p:txBody>
      </p:sp>
    </p:spTree>
    <p:extLst>
      <p:ext uri="{BB962C8B-B14F-4D97-AF65-F5344CB8AC3E}">
        <p14:creationId xmlns:p14="http://schemas.microsoft.com/office/powerpoint/2010/main" val="404400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Authentication</a:t>
            </a:r>
          </a:p>
          <a:p>
            <a:r>
              <a:rPr lang="en-US" dirty="0"/>
              <a:t>Challenge-response</a:t>
            </a:r>
          </a:p>
          <a:p>
            <a:r>
              <a:rPr lang="en-US" dirty="0"/>
              <a:t>Passwords</a:t>
            </a:r>
          </a:p>
          <a:p>
            <a:r>
              <a:rPr lang="en-US" dirty="0"/>
              <a:t>Started biometrics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control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Listing all the objects a user can access can take up too much space</a:t>
            </a:r>
          </a:p>
          <a:p>
            <a:r>
              <a:rPr lang="en-US" dirty="0"/>
              <a:t>An alternative is to list all the users that have rights for a specific object</a:t>
            </a:r>
          </a:p>
          <a:p>
            <a:r>
              <a:rPr lang="en-US" dirty="0"/>
              <a:t>Most objects only have a few legal users</a:t>
            </a:r>
          </a:p>
          <a:p>
            <a:r>
              <a:rPr lang="en-US" dirty="0"/>
              <a:t>Wild cards can make the situation easier</a:t>
            </a:r>
          </a:p>
          <a:p>
            <a:pPr lvl="1"/>
            <a:r>
              <a:rPr lang="en-US" dirty="0"/>
              <a:t>Read access can be granted to everyone</a:t>
            </a:r>
          </a:p>
        </p:txBody>
      </p:sp>
    </p:spTree>
    <p:extLst>
      <p:ext uri="{BB962C8B-B14F-4D97-AF65-F5344CB8AC3E}">
        <p14:creationId xmlns:p14="http://schemas.microsoft.com/office/powerpoint/2010/main" val="277156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control matrices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Both directories and access control lists are equivalent</a:t>
            </a:r>
          </a:p>
          <a:p>
            <a:r>
              <a:rPr lang="en-US" dirty="0"/>
              <a:t>Different implementations are used for different kinds of efficiency</a:t>
            </a:r>
          </a:p>
          <a:p>
            <a:r>
              <a:rPr lang="en-US" dirty="0"/>
              <a:t>We can also imagine a matrix that holds all subjects and all objects</a:t>
            </a:r>
          </a:p>
          <a:p>
            <a:r>
              <a:rPr lang="en-US" dirty="0"/>
              <a:t>Although it is far too inefficient for most systems to be implemented this way, security researchers sometimes use this model for theoretical purposes</a:t>
            </a:r>
          </a:p>
          <a:p>
            <a:pPr lvl="1"/>
            <a:r>
              <a:rPr lang="en-US" dirty="0"/>
              <a:t>Can you determine if some sequence of operations could leak read access to your file?</a:t>
            </a:r>
          </a:p>
          <a:p>
            <a:pPr lvl="1"/>
            <a:r>
              <a:rPr lang="en-US" dirty="0"/>
              <a:t>Nope, it’s impossible!</a:t>
            </a:r>
          </a:p>
        </p:txBody>
      </p:sp>
    </p:spTree>
    <p:extLst>
      <p:ext uri="{BB962C8B-B14F-4D97-AF65-F5344CB8AC3E}">
        <p14:creationId xmlns:p14="http://schemas.microsoft.com/office/powerpoint/2010/main" val="199720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Access control matrix example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499529"/>
              </p:ext>
            </p:extLst>
          </p:nvPr>
        </p:nvGraphicFramePr>
        <p:xfrm>
          <a:off x="609600" y="1981200"/>
          <a:ext cx="10972800" cy="4059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4942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Objects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494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Subjects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file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file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process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process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49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process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read</a:t>
                      </a:r>
                      <a:r>
                        <a:rPr lang="en-US" sz="2400" dirty="0"/>
                        <a:t>,</a:t>
                      </a:r>
                      <a:r>
                        <a:rPr lang="en-US" sz="2400" i="1" dirty="0"/>
                        <a:t> write</a:t>
                      </a:r>
                      <a:r>
                        <a:rPr lang="en-US" sz="2400" dirty="0"/>
                        <a:t>,</a:t>
                      </a:r>
                      <a:r>
                        <a:rPr lang="en-US" sz="2400" i="1" dirty="0"/>
                        <a:t> own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read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read</a:t>
                      </a:r>
                      <a:r>
                        <a:rPr lang="en-US" sz="2400" dirty="0"/>
                        <a:t>,</a:t>
                      </a:r>
                      <a:r>
                        <a:rPr lang="en-US" sz="2400" i="1" dirty="0"/>
                        <a:t> write</a:t>
                      </a:r>
                      <a:r>
                        <a:rPr lang="en-US" sz="2400" dirty="0"/>
                        <a:t>,</a:t>
                      </a:r>
                      <a:r>
                        <a:rPr lang="en-US" sz="2400" i="1" dirty="0"/>
                        <a:t> execute</a:t>
                      </a:r>
                      <a:r>
                        <a:rPr lang="en-US" sz="2400" dirty="0"/>
                        <a:t>,</a:t>
                      </a:r>
                      <a:r>
                        <a:rPr lang="en-US" sz="2400" i="1" dirty="0"/>
                        <a:t> own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write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49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process</a:t>
                      </a:r>
                      <a:r>
                        <a:rPr lang="en-US" sz="2400" baseline="0" dirty="0"/>
                        <a:t> 2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append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read</a:t>
                      </a:r>
                      <a:r>
                        <a:rPr lang="en-US" sz="2400" dirty="0"/>
                        <a:t>, </a:t>
                      </a:r>
                      <a:r>
                        <a:rPr lang="en-US" sz="2400" i="1" dirty="0"/>
                        <a:t>own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read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read</a:t>
                      </a:r>
                      <a:r>
                        <a:rPr lang="en-US" sz="2400" dirty="0"/>
                        <a:t>,</a:t>
                      </a:r>
                      <a:r>
                        <a:rPr lang="en-US" sz="2400" i="1" dirty="0"/>
                        <a:t> write</a:t>
                      </a:r>
                      <a:r>
                        <a:rPr lang="en-US" sz="2400" dirty="0"/>
                        <a:t>,</a:t>
                      </a:r>
                      <a:r>
                        <a:rPr lang="en-US" sz="2400" i="1" dirty="0"/>
                        <a:t> execute</a:t>
                      </a:r>
                      <a:r>
                        <a:rPr lang="en-US" sz="2400" dirty="0"/>
                        <a:t>,</a:t>
                      </a:r>
                      <a:r>
                        <a:rPr lang="en-US" sz="2400" i="1" dirty="0"/>
                        <a:t> own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9325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few possible rights:</a:t>
            </a:r>
          </a:p>
          <a:p>
            <a:pPr lvl="1"/>
            <a:r>
              <a:rPr lang="en-US" dirty="0"/>
              <a:t>Read</a:t>
            </a:r>
          </a:p>
          <a:p>
            <a:pPr lvl="1"/>
            <a:r>
              <a:rPr lang="en-US" dirty="0"/>
              <a:t>Write</a:t>
            </a:r>
          </a:p>
          <a:p>
            <a:pPr lvl="1"/>
            <a:r>
              <a:rPr lang="en-US" dirty="0"/>
              <a:t>Execute</a:t>
            </a:r>
          </a:p>
          <a:p>
            <a:pPr lvl="1"/>
            <a:r>
              <a:rPr lang="en-US" dirty="0"/>
              <a:t>Own</a:t>
            </a:r>
          </a:p>
          <a:p>
            <a:pPr lvl="1"/>
            <a:r>
              <a:rPr lang="en-US" dirty="0"/>
              <a:t>Anything else that is useful?</a:t>
            </a:r>
          </a:p>
          <a:p>
            <a:r>
              <a:rPr lang="en-US" dirty="0"/>
              <a:t>Some rights allow users to change the rights of others</a:t>
            </a:r>
          </a:p>
        </p:txBody>
      </p:sp>
    </p:spTree>
    <p:extLst>
      <p:ext uri="{BB962C8B-B14F-4D97-AF65-F5344CB8AC3E}">
        <p14:creationId xmlns:p14="http://schemas.microsoft.com/office/powerpoint/2010/main" val="83459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Brightspace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would the access control matrix look like for the Brightspace gradebook system?</a:t>
            </a:r>
          </a:p>
        </p:txBody>
      </p:sp>
    </p:spTree>
    <p:extLst>
      <p:ext uri="{BB962C8B-B14F-4D97-AF65-F5344CB8AC3E}">
        <p14:creationId xmlns:p14="http://schemas.microsoft.com/office/powerpoint/2010/main" val="287765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30252-DA26-4F57-938C-2095E3299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Ticket out the Door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F6C19-AF66-4DE0-BD67-173631998D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893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access control</a:t>
            </a:r>
          </a:p>
          <a:p>
            <a:r>
              <a:rPr lang="en-US" dirty="0"/>
              <a:t>Cryptography basics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 Section 2.3</a:t>
            </a:r>
          </a:p>
          <a:p>
            <a:r>
              <a:rPr lang="en-US" dirty="0"/>
              <a:t>Work on Project 1</a:t>
            </a:r>
          </a:p>
          <a:p>
            <a:r>
              <a:rPr lang="en-US" dirty="0"/>
              <a:t>Work </a:t>
            </a:r>
            <a:r>
              <a:rPr lang="en-US"/>
              <a:t>on Assignment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6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Adam </a:t>
            </a:r>
            <a:r>
              <a:rPr lang="en-US" dirty="0" err="1"/>
              <a:t>Garantche</a:t>
            </a:r>
            <a:r>
              <a:rPr lang="en-US" dirty="0"/>
              <a:t> Presents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1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Biometrics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10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raleightime.com/images/acroprint_images/bio1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2444933"/>
            <a:ext cx="2897830" cy="3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biometrics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83058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Hand geometry readers measure the shape of your hand</a:t>
            </a:r>
          </a:p>
          <a:p>
            <a:r>
              <a:rPr lang="en-US" dirty="0"/>
              <a:t>Keystroke dynamics are the patterns that you use when typing</a:t>
            </a:r>
          </a:p>
          <a:p>
            <a:pPr lvl="1"/>
            <a:r>
              <a:rPr lang="en-US" dirty="0"/>
              <a:t>Users are quite distinctive, but distractions and injuries can vary patterns a lot</a:t>
            </a:r>
          </a:p>
          <a:p>
            <a:r>
              <a:rPr lang="en-US" dirty="0"/>
              <a:t>Combinations of different biometrics are sometimes used</a:t>
            </a:r>
          </a:p>
          <a:p>
            <a:r>
              <a:rPr lang="en-US" dirty="0"/>
              <a:t>DNA sequencing is not (yet) fast enough to be used for authentication</a:t>
            </a:r>
          </a:p>
          <a:p>
            <a:r>
              <a:rPr lang="en-US" dirty="0"/>
              <a:t>Researchers are finding new biometrics to use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4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biometrics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People assume that they are more secure than they are</a:t>
            </a:r>
          </a:p>
          <a:p>
            <a:r>
              <a:rPr lang="en-US" dirty="0"/>
              <a:t>Attacks:</a:t>
            </a:r>
          </a:p>
          <a:p>
            <a:pPr lvl="1"/>
            <a:r>
              <a:rPr lang="en-US" dirty="0"/>
              <a:t>Fingerprints can be lifted off a champagne glass</a:t>
            </a:r>
          </a:p>
          <a:p>
            <a:pPr lvl="1"/>
            <a:r>
              <a:rPr lang="en-US" dirty="0"/>
              <a:t>Voices can be recorded</a:t>
            </a:r>
          </a:p>
          <a:p>
            <a:pPr lvl="1"/>
            <a:r>
              <a:rPr lang="en-US" dirty="0"/>
              <a:t>Iris recognition can be faked with special contact lenses</a:t>
            </a:r>
          </a:p>
          <a:p>
            <a:r>
              <a:rPr lang="en-US" dirty="0"/>
              <a:t>Both false positives and false negatives are possible</a:t>
            </a:r>
          </a:p>
          <a:p>
            <a:r>
              <a:rPr lang="en-US" dirty="0"/>
              <a:t>Disabilities can prevent people from using some kinds of biometrics</a:t>
            </a:r>
          </a:p>
          <a:p>
            <a:r>
              <a:rPr lang="en-US" dirty="0"/>
              <a:t>It's possible to tamper with transmission from the biometric reader</a:t>
            </a:r>
          </a:p>
          <a:p>
            <a:r>
              <a:rPr lang="en-US" dirty="0"/>
              <a:t>Biometric characteristics can change</a:t>
            </a:r>
          </a:p>
          <a:p>
            <a:r>
              <a:rPr lang="en-US" dirty="0"/>
              <a:t>Identical twins sometimes pose a problem</a:t>
            </a:r>
          </a:p>
        </p:txBody>
      </p:sp>
    </p:spTree>
    <p:extLst>
      <p:ext uri="{BB962C8B-B14F-4D97-AF65-F5344CB8AC3E}">
        <p14:creationId xmlns:p14="http://schemas.microsoft.com/office/powerpoint/2010/main" val="66297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False positives and false negatives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200400"/>
            <a:ext cx="10972800" cy="3429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Sensitivity</a:t>
            </a:r>
            <a:r>
              <a:rPr lang="en-US" dirty="0"/>
              <a:t> is positive results among correct matches</a:t>
            </a:r>
          </a:p>
          <a:p>
            <a:pPr lvl="1"/>
            <a:r>
              <a:rPr lang="en-US" b="1" i="1" dirty="0"/>
              <a:t>a</a:t>
            </a:r>
            <a:r>
              <a:rPr lang="en-US" dirty="0"/>
              <a:t> / (</a:t>
            </a:r>
            <a:r>
              <a:rPr lang="en-US" b="1" i="1" dirty="0"/>
              <a:t>a</a:t>
            </a:r>
            <a:r>
              <a:rPr lang="en-US" dirty="0"/>
              <a:t> + </a:t>
            </a:r>
            <a:r>
              <a:rPr lang="en-US" b="1" i="1" dirty="0"/>
              <a:t>c</a:t>
            </a:r>
            <a:r>
              <a:rPr lang="en-US" dirty="0"/>
              <a:t>)</a:t>
            </a:r>
          </a:p>
          <a:p>
            <a:r>
              <a:rPr lang="en-US" b="1" dirty="0"/>
              <a:t>Specificity</a:t>
            </a:r>
            <a:r>
              <a:rPr lang="en-US" dirty="0"/>
              <a:t> is negative results among people who are not sought</a:t>
            </a:r>
          </a:p>
          <a:p>
            <a:pPr lvl="1"/>
            <a:r>
              <a:rPr lang="en-US" b="1" i="1" dirty="0"/>
              <a:t>d</a:t>
            </a:r>
            <a:r>
              <a:rPr lang="en-US" dirty="0"/>
              <a:t> / (</a:t>
            </a:r>
            <a:r>
              <a:rPr lang="en-US" b="1" i="1" dirty="0"/>
              <a:t>b</a:t>
            </a:r>
            <a:r>
              <a:rPr lang="en-US" dirty="0"/>
              <a:t> + </a:t>
            </a:r>
            <a:r>
              <a:rPr lang="en-US" b="1" i="1" dirty="0"/>
              <a:t>d</a:t>
            </a:r>
            <a:r>
              <a:rPr lang="en-US" dirty="0"/>
              <a:t>)</a:t>
            </a:r>
          </a:p>
          <a:p>
            <a:r>
              <a:rPr lang="en-US" b="1" dirty="0"/>
              <a:t>Accuracy</a:t>
            </a:r>
            <a:r>
              <a:rPr lang="en-US" dirty="0"/>
              <a:t> is how often the test is correct</a:t>
            </a:r>
          </a:p>
          <a:p>
            <a:pPr lvl="1"/>
            <a:r>
              <a:rPr lang="en-US" dirty="0"/>
              <a:t>(</a:t>
            </a:r>
            <a:r>
              <a:rPr lang="en-US" b="1" i="1" dirty="0"/>
              <a:t>a + d</a:t>
            </a:r>
            <a:r>
              <a:rPr lang="en-US" dirty="0"/>
              <a:t>) / (</a:t>
            </a:r>
            <a:r>
              <a:rPr lang="en-US" b="1" i="1" dirty="0"/>
              <a:t>a</a:t>
            </a:r>
            <a:r>
              <a:rPr lang="en-US" dirty="0"/>
              <a:t> + </a:t>
            </a:r>
            <a:r>
              <a:rPr lang="en-US" b="1" i="1" dirty="0"/>
              <a:t>c</a:t>
            </a:r>
            <a:r>
              <a:rPr lang="en-US" dirty="0"/>
              <a:t> + </a:t>
            </a:r>
            <a:r>
              <a:rPr lang="en-US" b="1" i="1" dirty="0"/>
              <a:t>b</a:t>
            </a:r>
            <a:r>
              <a:rPr lang="en-US" dirty="0"/>
              <a:t> + </a:t>
            </a:r>
            <a:r>
              <a:rPr lang="en-US" b="1" i="1" dirty="0"/>
              <a:t>d</a:t>
            </a:r>
            <a:r>
              <a:rPr lang="en-US" dirty="0"/>
              <a:t>)</a:t>
            </a:r>
          </a:p>
          <a:p>
            <a:r>
              <a:rPr lang="en-US" b="1" dirty="0"/>
              <a:t>Prevalence</a:t>
            </a:r>
            <a:r>
              <a:rPr lang="en-US" dirty="0"/>
              <a:t> is how common a condition is</a:t>
            </a:r>
          </a:p>
          <a:p>
            <a:pPr lvl="1"/>
            <a:r>
              <a:rPr lang="en-US" dirty="0"/>
              <a:t>(</a:t>
            </a:r>
            <a:r>
              <a:rPr lang="en-US" b="1" i="1" dirty="0"/>
              <a:t>a + c</a:t>
            </a:r>
            <a:r>
              <a:rPr lang="en-US" dirty="0"/>
              <a:t>) / (</a:t>
            </a:r>
            <a:r>
              <a:rPr lang="en-US" b="1" i="1" dirty="0"/>
              <a:t>a</a:t>
            </a:r>
            <a:r>
              <a:rPr lang="en-US" dirty="0"/>
              <a:t> + </a:t>
            </a:r>
            <a:r>
              <a:rPr lang="en-US" b="1" i="1" dirty="0"/>
              <a:t>c</a:t>
            </a:r>
            <a:r>
              <a:rPr lang="en-US" dirty="0"/>
              <a:t> + </a:t>
            </a:r>
            <a:r>
              <a:rPr lang="en-US" b="1" i="1" dirty="0"/>
              <a:t>b</a:t>
            </a:r>
            <a:r>
              <a:rPr lang="en-US" dirty="0"/>
              <a:t> + </a:t>
            </a:r>
            <a:r>
              <a:rPr lang="en-US" b="1" i="1" dirty="0"/>
              <a:t>d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00400" y="1676400"/>
          <a:ext cx="5257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 the Person Claimed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</a:t>
                      </a:r>
                      <a:r>
                        <a:rPr lang="en-US" baseline="0" dirty="0"/>
                        <a:t> Not the Person Claimed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Test is Positive</a:t>
                      </a:r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Test is Negative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67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2090</TotalTime>
  <Words>1096</Words>
  <Application>Microsoft Office PowerPoint</Application>
  <PresentationFormat>Widescreen</PresentationFormat>
  <Paragraphs>166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4290</vt:lpstr>
      <vt:lpstr>Last time</vt:lpstr>
      <vt:lpstr>Questions?</vt:lpstr>
      <vt:lpstr>Project 1</vt:lpstr>
      <vt:lpstr>Adam Garantche Presents</vt:lpstr>
      <vt:lpstr>Biometrics</vt:lpstr>
      <vt:lpstr>Other biometrics</vt:lpstr>
      <vt:lpstr>Problems with biometrics</vt:lpstr>
      <vt:lpstr>False positives and false negatives</vt:lpstr>
      <vt:lpstr>Tokens</vt:lpstr>
      <vt:lpstr>Static and dynamic tokens</vt:lpstr>
      <vt:lpstr>Multifactor authentication</vt:lpstr>
      <vt:lpstr>Federated identity management</vt:lpstr>
      <vt:lpstr>Access Control</vt:lpstr>
      <vt:lpstr>Access control</vt:lpstr>
      <vt:lpstr>Access control goals</vt:lpstr>
      <vt:lpstr>Access control issues</vt:lpstr>
      <vt:lpstr>sudo</vt:lpstr>
      <vt:lpstr>Directory based approaches</vt:lpstr>
      <vt:lpstr>Access control lists</vt:lpstr>
      <vt:lpstr>Access control matrices</vt:lpstr>
      <vt:lpstr>Access control matrix example</vt:lpstr>
      <vt:lpstr>Rights</vt:lpstr>
      <vt:lpstr>Brightspace system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295</cp:revision>
  <dcterms:created xsi:type="dcterms:W3CDTF">2009-08-24T20:26:10Z</dcterms:created>
  <dcterms:modified xsi:type="dcterms:W3CDTF">2025-08-27T17:36:59Z</dcterms:modified>
</cp:coreProperties>
</file>